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Inter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354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iabetes.org/newsroom/press-releases/new-american-diabetes-association-report-finds-annual-costs-diabetes-b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hyperlink" Target="https://www.cdc.gov/diabetes/php/data-research/index.html" TargetMode="Externa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175"/>
            <a:ext cx="7556421" cy="2054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Early Diabetes Detection</a:t>
            </a:r>
            <a:endParaRPr lang="en-US" sz="6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1304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</a:t>
            </a:r>
            <a:r>
              <a:rPr lang="en-US" sz="1750" b="1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Ankur Gopal Maheshwari</a:t>
            </a:r>
            <a:endParaRPr lang="en-US" sz="175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930" y="465892"/>
            <a:ext cx="9434647" cy="556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EDA- Distribution of Categorical Features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92931" y="7445693"/>
            <a:ext cx="6515576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29512" y="1445419"/>
            <a:ext cx="5249785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Cholesterol Check </a:t>
            </a:r>
            <a:r>
              <a:rPr lang="en-US" sz="1750" b="1" dirty="0">
                <a:solidFill>
                  <a:srgbClr val="FF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(CholCheck: 1 = Yes, 0 = No</a:t>
            </a:r>
            <a:r>
              <a:rPr lang="en-US" sz="17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)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29513" y="1892856"/>
            <a:ext cx="6515576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Vast majority of participants </a:t>
            </a:r>
            <a:r>
              <a:rPr lang="en-US" sz="130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had a cholesterol check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in the past 5 years.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29513" y="2223135"/>
            <a:ext cx="6515576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Only a small portion reported </a:t>
            </a:r>
            <a:r>
              <a:rPr lang="en-US" sz="130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not getting tested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, which may reflect </a:t>
            </a:r>
            <a:r>
              <a:rPr lang="en-US" sz="130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better general access to preventive care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29513" y="2934533"/>
            <a:ext cx="5071365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Smoking Status </a:t>
            </a:r>
            <a:r>
              <a:rPr lang="en-US" sz="1750" b="1" dirty="0">
                <a:solidFill>
                  <a:srgbClr val="FF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(Smoker: 1 = Yes, 0 = No)</a:t>
            </a:r>
            <a:endParaRPr lang="en-US" sz="17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29513" y="3381970"/>
            <a:ext cx="6515576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Roughly </a:t>
            </a:r>
            <a:r>
              <a:rPr lang="en-US" sz="130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45% of the population are smokers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, highlighting a significant lifestyle risk.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29513" y="3983236"/>
            <a:ext cx="6515576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Indicates potential for </a:t>
            </a:r>
            <a:r>
              <a:rPr lang="en-US" sz="130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behavioral modification campaigns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alongside diabetes risk prediction.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29513" y="4694634"/>
            <a:ext cx="2668667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Implication: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29513" y="5197554"/>
            <a:ext cx="6515576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Both features may help distinguish health-conscious vs. high-risk groups.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29513" y="5527834"/>
            <a:ext cx="6515576" cy="541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Could be important in </a:t>
            </a:r>
            <a:r>
              <a:rPr lang="en-US" sz="130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public health profiling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and targeting </a:t>
            </a:r>
            <a:r>
              <a:rPr lang="en-US" sz="130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preventive interventions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3AD64E-8D21-374C-0656-2FE35F7B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86" y="1024282"/>
            <a:ext cx="4267796" cy="70018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0302" y="402193"/>
            <a:ext cx="6068020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Multi-Variate- Numerical Features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10302" y="7462838"/>
            <a:ext cx="6627019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00699" y="1245036"/>
            <a:ext cx="3698132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Mental Health (Days) vs Diabetes Class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00699" y="1629847"/>
            <a:ext cx="6627019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Median mental health days are </a:t>
            </a:r>
            <a:r>
              <a:rPr lang="en-US" sz="110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higher</a:t>
            </a:r>
            <a:r>
              <a:rPr lang="en-US" sz="11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for those with diabetes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00699" y="2008942"/>
            <a:ext cx="3954986" cy="220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5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Physical Health (Days) vs Diabetes Class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850"/>
              </a:lnSpc>
              <a:buNone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00699" y="2393752"/>
            <a:ext cx="6627019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FontTx/>
              <a:buChar char="•"/>
            </a:pPr>
            <a:r>
              <a:rPr lang="en-US" sz="11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Median Physical health days are significantly </a:t>
            </a:r>
            <a:r>
              <a:rPr lang="en-US" sz="110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highe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</a:t>
            </a:r>
            <a:r>
              <a:rPr lang="en-US" sz="11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for those with diabetes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1800"/>
              </a:lnSpc>
              <a:buSzPct val="100000"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00699" y="3385305"/>
            <a:ext cx="229659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Implication: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137322" y="3723323"/>
            <a:ext cx="7493078" cy="254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800"/>
              </a:lnSpc>
              <a:buSzPct val="100000"/>
            </a:pPr>
            <a:r>
              <a:rPr lang="en-US" sz="11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          Individuals with Higher BMI and more days off for physical &amp; mental health reasons are more likely to be diabetic.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E68D3B-5A6F-C9B7-9F92-36C583885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1" y="880586"/>
            <a:ext cx="5706271" cy="70494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A40176-47FD-65E7-6140-FF20DCB33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222" y="4405329"/>
            <a:ext cx="5629668" cy="3434098"/>
          </a:xfrm>
          <a:prstGeom prst="rect">
            <a:avLst/>
          </a:prstGeom>
        </p:spPr>
      </p:pic>
      <p:sp>
        <p:nvSpPr>
          <p:cNvPr id="17" name="Text 4">
            <a:extLst>
              <a:ext uri="{FF2B5EF4-FFF2-40B4-BE49-F238E27FC236}">
                <a16:creationId xmlns:a16="http://schemas.microsoft.com/office/drawing/2014/main" id="{B594898F-B7E5-A69F-3CE0-7E8E18DBB35F}"/>
              </a:ext>
            </a:extLst>
          </p:cNvPr>
          <p:cNvSpPr/>
          <p:nvPr/>
        </p:nvSpPr>
        <p:spPr>
          <a:xfrm>
            <a:off x="7500699" y="2723972"/>
            <a:ext cx="3954986" cy="220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5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BMI vs Diabetes Class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850"/>
              </a:lnSpc>
              <a:buNone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6A9845E3-F1DB-61CD-7B78-6C88A623DB50}"/>
              </a:ext>
            </a:extLst>
          </p:cNvPr>
          <p:cNvSpPr/>
          <p:nvPr/>
        </p:nvSpPr>
        <p:spPr>
          <a:xfrm>
            <a:off x="7500699" y="3024026"/>
            <a:ext cx="3954986" cy="220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185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BMI </a:t>
            </a:r>
            <a:r>
              <a:rPr lang="en-US" sz="1100" dirty="0"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is</a:t>
            </a:r>
            <a:r>
              <a:rPr lang="en-US" sz="110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higher </a:t>
            </a:r>
            <a:r>
              <a:rPr lang="en-US" sz="11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for Diabetic Patients vs Non-Diabetic Patients</a:t>
            </a:r>
          </a:p>
          <a:p>
            <a:pPr marL="285750" indent="-285750" algn="l">
              <a:lnSpc>
                <a:spcPts val="1850"/>
              </a:lnSpc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549" y="460057"/>
            <a:ext cx="7100292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Multi-Variate- Categorical Features</a:t>
            </a:r>
            <a:endParaRPr lang="en-US" sz="3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49" y="1448276"/>
            <a:ext cx="4985980" cy="57161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5549" y="7352705"/>
            <a:ext cx="6525578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26893" y="1427321"/>
            <a:ext cx="3614976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Difficulty Walking vs Diabetes Class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26893" y="1869162"/>
            <a:ext cx="6525578" cy="53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 </a:t>
            </a:r>
            <a:r>
              <a:rPr lang="en-US" sz="130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larger proportion 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of people with diabetes (Class = 1) report </a:t>
            </a:r>
            <a:r>
              <a:rPr lang="en-US" sz="130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difficulty walking (value = 1)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compared to those without diabetes.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26893" y="2462927"/>
            <a:ext cx="6525578" cy="53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Among individuals who do </a:t>
            </a:r>
            <a:r>
              <a:rPr lang="en-US" sz="130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not have difficulty walking (value = 0)</a:t>
            </a:r>
            <a:r>
              <a:rPr lang="en-US" sz="1300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, 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the </a:t>
            </a:r>
            <a:r>
              <a:rPr lang="en-US" sz="130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majority are non-diabetic</a:t>
            </a:r>
            <a:r>
              <a:rPr lang="en-US" sz="1300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.</a:t>
            </a:r>
            <a:endParaRPr lang="en-US" sz="13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26893" y="3165515"/>
            <a:ext cx="2196108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Sex vs Diabetes Class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26893" y="3607356"/>
            <a:ext cx="6525578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Both males and females show </a:t>
            </a:r>
            <a:r>
              <a:rPr lang="en-US" sz="130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similar proportions</a:t>
            </a:r>
            <a:r>
              <a:rPr lang="en-US" sz="1300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of diabetes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26893" y="4042291"/>
            <a:ext cx="263532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Implication: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26893" y="4538901"/>
            <a:ext cx="6525578" cy="53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Difficulty walking is likely </a:t>
            </a:r>
            <a:r>
              <a:rPr lang="en-US" sz="1300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 </a:t>
            </a:r>
            <a:r>
              <a:rPr lang="en-US" sz="130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strong indicator of diabetes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, possibly due to diabetic complications like neuropathy or mobility-related comorbidities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26893" y="5132665"/>
            <a:ext cx="6525578" cy="53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Sex may not be a strong standalone predictor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, though it could interact with other variables like age or BMI.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7165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Laying the Groundwork for Future Work-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6003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0425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4580" y="37817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Train-Test Preparations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- Stratify (Split Train-Test) , SMOTE (on Training set) and Normalize (fit on Train &amp; apply on both set)</a:t>
            </a:r>
          </a:p>
          <a:p>
            <a:pPr algn="l">
              <a:lnSpc>
                <a:spcPts val="2850"/>
              </a:lnSpc>
              <a:buSzPct val="100000"/>
            </a:pPr>
            <a:endParaRPr lang="en-US" sz="1750" dirty="0">
              <a:solidFill>
                <a:srgbClr val="272525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04580" y="4853991"/>
            <a:ext cx="8350210" cy="725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Baseline Modeling &amp; Evaluating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- Logistic Regression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6EA1F-C597-88C5-AA73-0B3FD2682F7D}"/>
              </a:ext>
            </a:extLst>
          </p:cNvPr>
          <p:cNvSpPr txBox="1"/>
          <p:nvPr/>
        </p:nvSpPr>
        <p:spPr>
          <a:xfrm>
            <a:off x="615370" y="5501055"/>
            <a:ext cx="731520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Advanced Modeling- </a:t>
            </a:r>
            <a:r>
              <a:rPr lang="en-US" sz="18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Random Forest,</a:t>
            </a: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Decision Tree &amp; </a:t>
            </a:r>
            <a:r>
              <a:rPr lang="en-US" sz="1800" dirty="0" err="1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XGBoost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0089DA-5743-13E2-E0F7-F89A748C351B}"/>
              </a:ext>
            </a:extLst>
          </p:cNvPr>
          <p:cNvSpPr txBox="1"/>
          <p:nvPr/>
        </p:nvSpPr>
        <p:spPr>
          <a:xfrm>
            <a:off x="615370" y="6050103"/>
            <a:ext cx="7315200" cy="42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Interactive Dashboard &amp; App</a:t>
            </a:r>
            <a:endParaRPr lang="en-US" sz="1800" b="1" dirty="0">
              <a:solidFill>
                <a:srgbClr val="272525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2274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Conclusion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00716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The goal of the project was determined and a DS methodology framework was designed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8122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Data was imported, understood, cleaned and formatted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25446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Exploratory data analysis was done to understand the relationship between key features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0595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Feature Engineering and Selection was done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55810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Next steps for sprint 2 were identified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65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References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04624"/>
            <a:ext cx="13042821" cy="1857018"/>
          </a:xfrm>
          <a:prstGeom prst="rect">
            <a:avLst/>
          </a:prstGeom>
        </p:spPr>
      </p:pic>
      <p:pic>
        <p:nvPicPr>
          <p:cNvPr id="4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816793"/>
            <a:ext cx="13042821" cy="15303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445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Introduction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423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According to American Diabetes Association (ADA), total estimated diagnosed diabetes costs over </a:t>
            </a:r>
            <a:r>
              <a:rPr lang="en-US" sz="175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$412 Billion Dollars Annually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9845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According to Center for Disease Control and Prevention (CDC) for the year 2017-2020: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4267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101,209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Mortality rates 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8689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11.6% (38.4 Million people) 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were diagnosed with diabetes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3111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3.4% (8.7 Million people) 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were unaware they had diabetes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47533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29.2%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of Adults over </a:t>
            </a:r>
            <a:r>
              <a:rPr lang="en-US" sz="175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65 years 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had diabetes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90" y="52700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Reduced work productivity accounted </a:t>
            </a:r>
            <a:r>
              <a:rPr lang="en-US" sz="1750" dirty="0"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for</a:t>
            </a:r>
            <a:r>
              <a:rPr lang="en-US" sz="175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$35.8 billion 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in annual indirect costs</a:t>
            </a:r>
          </a:p>
        </p:txBody>
      </p:sp>
      <p:sp>
        <p:nvSpPr>
          <p:cNvPr id="11" name="Text 9"/>
          <p:cNvSpPr/>
          <p:nvPr/>
        </p:nvSpPr>
        <p:spPr>
          <a:xfrm>
            <a:off x="793788" y="57867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Missed workdays (Absenteeism) accounted for </a:t>
            </a:r>
            <a:r>
              <a:rPr lang="en-US" sz="175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$5.4 billion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in annual indirect costs</a:t>
            </a:r>
          </a:p>
        </p:txBody>
      </p:sp>
      <p:sp>
        <p:nvSpPr>
          <p:cNvPr id="12" name="Text 10"/>
          <p:cNvSpPr/>
          <p:nvPr/>
        </p:nvSpPr>
        <p:spPr>
          <a:xfrm>
            <a:off x="793789" y="62289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Diabetic patients on average spent </a:t>
            </a:r>
            <a:r>
              <a:rPr lang="en-US" sz="175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$12,022 </a:t>
            </a:r>
            <a:r>
              <a:rPr lang="en-US" sz="1750" dirty="0"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annually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. 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309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Problem Statement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20979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74669"/>
            <a:ext cx="395882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Early Detection &amp; Prevention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48282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Focus on early detection and prevention for Type 2 Diabetes, which is often caused by lifestyle and genetic factors.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120979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974669"/>
            <a:ext cx="415861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Prevent Serious Complications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35892" y="548282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Prevent the escalation of diabetes into serious chronic conditions like heart disease, stroke, kidney failure, and vision loss.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120979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974669"/>
            <a:ext cx="4046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Identify Key Lifestyle Impacts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677995" y="548282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Identify which lifestyle behaviors (e.g., inactivity, poor diet, smoking) most strongly impact diabetes risk.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8803"/>
            <a:ext cx="709850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Opportunities and Impact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96691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63985"/>
            <a:ext cx="304800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Reduce Healthcare Burden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144214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Opportunity to significantly reduce the financial burden on the U.S. healthcare system, leading to billions in saved treatment costs.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096691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263985"/>
            <a:ext cx="3048119" cy="1116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Empower Personalized Prevention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125277" y="5178687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Empower individuals with personalized prevention strategies effectively derived from detailed health data and insights.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096691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263985"/>
            <a:ext cx="304811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Inform Public Health Policy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456884" y="5144214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Provide public health agencies and policy makers with crucial data-driven insights to develop and implement targeted campaigns.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096691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263985"/>
            <a:ext cx="304811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Target At-Risk Groups with Timely Care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0788491" y="5178687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Enable health care providers to proactively identify at-risk people and facilitate timely and effective early interventions.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698" y="493752"/>
            <a:ext cx="10756344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Proposed Vision-Using Data Science Methodology</a:t>
            </a:r>
            <a:endParaRPr lang="en-US" sz="3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7698" y="1351121"/>
            <a:ext cx="13375005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8" y="1839635"/>
            <a:ext cx="896779" cy="10760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93438" y="2018943"/>
            <a:ext cx="5521762" cy="31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Data Acquisition &amp; Pre-Processing- </a:t>
            </a:r>
            <a:r>
              <a:rPr lang="en-US" sz="1850" b="1" dirty="0">
                <a:solidFill>
                  <a:srgbClr val="FF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Done</a:t>
            </a:r>
            <a:endParaRPr lang="en-US" sz="18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793438" y="2420660"/>
            <a:ext cx="12209264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Clean, Transform and do feature selection and engineering on data.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8" y="2915722"/>
            <a:ext cx="896779" cy="107608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93438" y="3095030"/>
            <a:ext cx="4941899" cy="31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Exploratory Data Analysis -</a:t>
            </a:r>
            <a:r>
              <a:rPr lang="en-US" sz="1850" b="1" dirty="0">
                <a:solidFill>
                  <a:srgbClr val="FF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Done</a:t>
            </a:r>
            <a:endParaRPr lang="en-US" sz="18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793438" y="3496747"/>
            <a:ext cx="12209264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Use visualizations to understand key features and their distribution, outliers and relationships.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98" y="3991808"/>
            <a:ext cx="896779" cy="1333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93438" y="4171117"/>
            <a:ext cx="6871060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Hypothesis Testing &amp; Correlation </a:t>
            </a:r>
            <a:r>
              <a:rPr lang="en-US" sz="1850" b="1" dirty="0"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Analysis </a:t>
            </a:r>
            <a:r>
              <a:rPr lang="en-US" sz="1850" b="1" dirty="0">
                <a:solidFill>
                  <a:srgbClr val="FF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-Done</a:t>
            </a:r>
            <a:endParaRPr lang="en-US" sz="18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793438" y="4572833"/>
            <a:ext cx="12209264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Apply statistical tests like Chi-Square and t-test to validate associations of feature to diabetes. Also, use correlational heatmap and VIF to determine feature significance.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98" y="5325785"/>
            <a:ext cx="896779" cy="1333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93438" y="5505093"/>
            <a:ext cx="2353985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Predictive Modeling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793438" y="5906810"/>
            <a:ext cx="12209264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Build classification models (e.g. Logistic Regression, Decision Tree, Random Forest &amp; XGBoost) and use tools like accuracy, precision, recall, ROC Curve, confusion matrix &amp; F1 score to evaluate the model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98" y="6659761"/>
            <a:ext cx="896779" cy="107608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93438" y="6839069"/>
            <a:ext cx="3442216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Model Interpretation &amp; Insights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793438" y="7240786"/>
            <a:ext cx="12209264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Interpret the model outputs to identify drivers of Diabetes and translate findings into actionable insights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906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Dataset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06955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60645"/>
            <a:ext cx="349460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Extensive Data Collection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6688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253,680 records 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collected from individuals via telephonic survey (CDC BRFSS 2015) extracted from UCI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306955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1606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Rich Feature Set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35892" y="5550732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21 key features recorded 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including BMI, smoker status, insurance, physical and mental health, fruits &amp; veggies intake, and alcohol consumption.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306955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1606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Clear Target Variable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677995" y="56688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 </a:t>
            </a:r>
            <a:r>
              <a:rPr lang="en-US" sz="175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binary indicator 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(Diabetes Class)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0- No Diabetes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1- Has Diabetes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7288"/>
            <a:ext cx="715840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Data Quality &amp; Concerns</a:t>
            </a:r>
            <a:endParaRPr lang="en-US" sz="4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241710"/>
            <a:ext cx="7556421" cy="60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Feature types reviewed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: Mix of binary, categorical, and numerical fields.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046809"/>
            <a:ext cx="7556421" cy="867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Target variable simplified: 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Collapsed 3 diabetes classes (0: no, 1: pre-diabetic, 2: yes) into a binary format (0: no, 1: yes) for clearer prediction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0730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Dropped </a:t>
            </a:r>
            <a:r>
              <a:rPr lang="en-US" sz="175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~10 % of exact duplicate 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records to ensure data integrity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46570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No null values</a:t>
            </a:r>
            <a:r>
              <a:rPr lang="en-US" sz="1750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: 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Dataset was complete — no imputation required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0992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Class imbalance identified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: ~85% non-diabetic vs. 15% diabetic → need to address during modeling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59043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One-hot encoding for </a:t>
            </a:r>
            <a:r>
              <a:rPr lang="en-US" sz="175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categorical variables</a:t>
            </a:r>
            <a:r>
              <a:rPr lang="en-US" sz="1750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(e.g., General health)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3790" y="63465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Ordinal encoding for </a:t>
            </a:r>
            <a:r>
              <a:rPr lang="en-US" sz="175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ranked categories</a:t>
            </a:r>
            <a:r>
              <a:rPr lang="en-US" sz="1750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7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(e.g., age group, education level, income)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929" y="584954"/>
            <a:ext cx="8319491" cy="541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EDA- Distribution of Numerical Features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77929" y="6043255"/>
            <a:ext cx="8895040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883259" y="1523047"/>
            <a:ext cx="4176712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Mental Health Days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: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883259" y="1935837"/>
            <a:ext cx="4176712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Highly right-skewed 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Distribution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883259" y="2257782"/>
            <a:ext cx="4176712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Mostly spread is from </a:t>
            </a:r>
            <a:r>
              <a:rPr lang="en-US" sz="130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0-2 days </a:t>
            </a:r>
            <a:endParaRPr lang="en-US" sz="13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83259" y="2579727"/>
            <a:ext cx="4176712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Outliers &gt; 5 days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883259" y="2992517"/>
            <a:ext cx="4176712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Physical Health Days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: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883259" y="3405307"/>
            <a:ext cx="4176712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Highly right-skewed </a:t>
            </a:r>
            <a:r>
              <a:rPr lang="en-US" sz="1300" dirty="0"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Distribution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883259" y="3727252"/>
            <a:ext cx="4176712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Mostly spread is from </a:t>
            </a:r>
            <a:r>
              <a:rPr lang="en-US" sz="130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0-4 days </a:t>
            </a:r>
            <a:endParaRPr lang="en-US" sz="13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83259" y="4049197"/>
            <a:ext cx="4176712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Outliers &gt; 10 days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883259" y="4461986"/>
            <a:ext cx="4176712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BMI Distribution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: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883259" y="4874776"/>
            <a:ext cx="4176712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Closer to Normal Distribution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883259" y="5196721"/>
            <a:ext cx="4176712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Majority of values fall between </a:t>
            </a:r>
            <a:r>
              <a:rPr lang="en-US" sz="130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24–32 range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883259" y="5518666"/>
            <a:ext cx="4176712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Outliers &gt; 45 mostly obese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883259" y="5931456"/>
            <a:ext cx="4176712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Implication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: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9883259" y="6344245"/>
            <a:ext cx="4176712" cy="792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These variables (BMI, Mental/Physical Health) may be </a:t>
            </a:r>
            <a:r>
              <a:rPr lang="en-US" sz="1300" dirty="0"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strong indicators 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of diabetes risk and will need </a:t>
            </a:r>
            <a:r>
              <a:rPr lang="en-US" sz="130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normalization</a:t>
            </a:r>
            <a:r>
              <a:rPr lang="en-US" sz="13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during modeling.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77929" y="7380327"/>
            <a:ext cx="13474541" cy="264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0F16D0D-ECC7-CCA0-7C86-85B7D99AE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9" y="1523048"/>
            <a:ext cx="7820491" cy="44084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1EFE888-46AD-3F57-5E5B-3571194AD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30" y="5832752"/>
            <a:ext cx="7820492" cy="23137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211" y="427553"/>
            <a:ext cx="8663434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Arial" panose="020B0604020202020204" pitchFamily="34" charset="0"/>
                <a:ea typeface="Petrona Bold" pitchFamily="34" charset="-122"/>
                <a:cs typeface="Arial" panose="020B0604020202020204" pitchFamily="34" charset="0"/>
              </a:rPr>
              <a:t>EDA- Distribution of Categorical Features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32" y="1118248"/>
            <a:ext cx="5198389" cy="67185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2211" y="6992779"/>
            <a:ext cx="658403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11772" y="1307783"/>
            <a:ext cx="658403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Sex Distribution</a:t>
            </a:r>
            <a:r>
              <a:rPr lang="en-US" sz="1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11772" y="1694974"/>
            <a:ext cx="658403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Slightly more </a:t>
            </a:r>
            <a:r>
              <a:rPr lang="en-US" sz="1400" dirty="0"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female respondents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(0 = Female, 1 = Male).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11772" y="1996916"/>
            <a:ext cx="658403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Balanced enough to ensure gender diversity in predictions (good for modeling)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04152" y="2904493"/>
            <a:ext cx="6584037" cy="441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The dataset is skewed towards </a:t>
            </a:r>
            <a:r>
              <a:rPr lang="en-US" sz="1400" dirty="0"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older age </a:t>
            </a:r>
            <a:r>
              <a:rPr lang="en-US" sz="1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groups (50+), particularly 50–65 yr</a:t>
            </a:r>
          </a:p>
          <a:p>
            <a:pPr marL="285750" indent="-285750">
              <a:lnSpc>
                <a:spcPts val="1950"/>
              </a:lnSpc>
              <a:buSzPct val="100000"/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315200" y="5733013"/>
            <a:ext cx="658403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Implication</a:t>
            </a:r>
            <a:r>
              <a:rPr lang="en-US" sz="1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: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315200" y="6329301"/>
            <a:ext cx="658403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Age and gender will be important variables in modeling.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315198" y="6831285"/>
            <a:ext cx="7605134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Class distribution should be considered in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stratified train-test split </a:t>
            </a:r>
          </a:p>
          <a:p>
            <a:pPr>
              <a:lnSpc>
                <a:spcPts val="1950"/>
              </a:lnSpc>
              <a:buSzPct val="100000"/>
            </a:pP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      due to class imbalance</a:t>
            </a:r>
            <a:r>
              <a:rPr lang="en-US" sz="1400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as well as SMOTE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42211" y="7554278"/>
            <a:ext cx="13545979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064CFB13-10AB-FF4B-31B1-0127B2FA691F}"/>
              </a:ext>
            </a:extLst>
          </p:cNvPr>
          <p:cNvSpPr/>
          <p:nvPr/>
        </p:nvSpPr>
        <p:spPr>
          <a:xfrm>
            <a:off x="7664172" y="2536508"/>
            <a:ext cx="658403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Age Group Distribution</a:t>
            </a:r>
            <a:r>
              <a:rPr lang="en-US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Output image">
            <a:extLst>
              <a:ext uri="{FF2B5EF4-FFF2-40B4-BE49-F238E27FC236}">
                <a16:creationId xmlns:a16="http://schemas.microsoft.com/office/drawing/2014/main" id="{0858E015-E9E3-60FB-19C3-A49072252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0" b="14313"/>
          <a:stretch/>
        </p:blipFill>
        <p:spPr bwMode="auto">
          <a:xfrm>
            <a:off x="8215313" y="3346242"/>
            <a:ext cx="4240599" cy="213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</TotalTime>
  <Words>1198</Words>
  <Application>Microsoft Office PowerPoint</Application>
  <PresentationFormat>Custom</PresentationFormat>
  <Paragraphs>136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Ankur Maheshwari</cp:lastModifiedBy>
  <cp:revision>22</cp:revision>
  <dcterms:created xsi:type="dcterms:W3CDTF">2025-05-25T21:04:33Z</dcterms:created>
  <dcterms:modified xsi:type="dcterms:W3CDTF">2025-05-27T05:11:33Z</dcterms:modified>
</cp:coreProperties>
</file>